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embeddedFontLst>
    <p:embeddedFont>
      <p:font typeface="Geo" panose="020B0604020202020204"/>
      <p:regular r:id="rId23"/>
      <p:italic r:id="rId24"/>
    </p:embeddedFont>
    <p:embeddedFont>
      <p:font typeface="Gill Sans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DE8057-C104-48C3-BB52-C9999FE1D3E4}">
  <a:tblStyle styleId="{3CDE8057-C104-48C3-BB52-C9999FE1D3E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920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66681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6077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4571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749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295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0166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1760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7586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7454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4319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5300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479d00ed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5479d00ed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1843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2113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9643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4804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0512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1584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5479d00edd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5479d00edd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9118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479d00edd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5479d00edd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49585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5479d00ed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5479d00ed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5479d00edd_0_2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022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title"/>
          </p:nvPr>
        </p:nvSpPr>
        <p:spPr>
          <a:xfrm>
            <a:off x="446484" y="1071563"/>
            <a:ext cx="41256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body" idx="1"/>
          </p:nvPr>
        </p:nvSpPr>
        <p:spPr>
          <a:xfrm>
            <a:off x="446484" y="3446859"/>
            <a:ext cx="41256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»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title"/>
          </p:nvPr>
        </p:nvSpPr>
        <p:spPr>
          <a:xfrm rot="5400000">
            <a:off x="1707900" y="2904263"/>
            <a:ext cx="46968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body" idx="1"/>
          </p:nvPr>
        </p:nvSpPr>
        <p:spPr>
          <a:xfrm rot="5400000">
            <a:off x="-408335" y="1926563"/>
            <a:ext cx="4696800" cy="29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»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446484" y="1071563"/>
            <a:ext cx="41256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 rot="5400000">
            <a:off x="1348350" y="2544909"/>
            <a:ext cx="2321700" cy="41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»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1792635" y="4800824"/>
            <a:ext cx="54864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>
            <a:spLocks noGrp="1"/>
          </p:cNvSpPr>
          <p:nvPr>
            <p:ph type="pic" idx="2"/>
          </p:nvPr>
        </p:nvSpPr>
        <p:spPr>
          <a:xfrm>
            <a:off x="1792635" y="612800"/>
            <a:ext cx="54864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2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31750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64770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96520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28270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16129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1930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22479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25781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1792635" y="5367859"/>
            <a:ext cx="54864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457646" y="273472"/>
            <a:ext cx="30081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3575224" y="273472"/>
            <a:ext cx="5111100" cy="58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746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Gill Sans"/>
              <a:buChar char="•"/>
              <a:defRPr sz="2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55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Char char="–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65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ill Sans"/>
              <a:buChar char="•"/>
              <a:defRPr sz="1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Char char="»"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2"/>
          </p:nvPr>
        </p:nvSpPr>
        <p:spPr>
          <a:xfrm>
            <a:off x="457646" y="1435447"/>
            <a:ext cx="3008100" cy="46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446484" y="1071563"/>
            <a:ext cx="41256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457646" y="274588"/>
            <a:ext cx="8228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"/>
          </p:nvPr>
        </p:nvSpPr>
        <p:spPr>
          <a:xfrm>
            <a:off x="457646" y="1534790"/>
            <a:ext cx="40398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7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4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3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2"/>
          </p:nvPr>
        </p:nvSpPr>
        <p:spPr>
          <a:xfrm>
            <a:off x="457646" y="2174379"/>
            <a:ext cx="4039800" cy="39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365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ill Sans"/>
              <a:buChar char="•"/>
              <a:defRPr sz="1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ill Sans"/>
              <a:buChar char="•"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Gill Sans"/>
              <a:buChar char="–"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Gill Sans"/>
              <a:buChar char="»"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3"/>
          </p:nvPr>
        </p:nvSpPr>
        <p:spPr>
          <a:xfrm>
            <a:off x="4644554" y="1534790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7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4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3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1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4"/>
          </p:nvPr>
        </p:nvSpPr>
        <p:spPr>
          <a:xfrm>
            <a:off x="4644554" y="2174379"/>
            <a:ext cx="4041900" cy="39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365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ill Sans"/>
              <a:buChar char="•"/>
              <a:defRPr sz="1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ill Sans"/>
              <a:buChar char="•"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Gill Sans"/>
              <a:buChar char="–"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Gill Sans"/>
              <a:buChar char="»"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446484" y="1071563"/>
            <a:ext cx="41256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446484" y="3446859"/>
            <a:ext cx="20091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65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ill Sans"/>
              <a:buChar char="–"/>
              <a:defRPr sz="1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Char char="•"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ill Sans"/>
              <a:buChar char="–"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ill Sans"/>
              <a:buChar char="»"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body" idx="2"/>
          </p:nvPr>
        </p:nvSpPr>
        <p:spPr>
          <a:xfrm>
            <a:off x="2562820" y="3446859"/>
            <a:ext cx="20091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Char char="•"/>
              <a:defRPr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65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ill Sans"/>
              <a:buChar char="–"/>
              <a:defRPr sz="17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Char char="•"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ill Sans"/>
              <a:buChar char="–"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ill Sans"/>
              <a:buChar char="»"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722189" y="4406801"/>
            <a:ext cx="7772100" cy="13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000"/>
              <a:buNone/>
              <a:defRPr sz="28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body" idx="1"/>
          </p:nvPr>
        </p:nvSpPr>
        <p:spPr>
          <a:xfrm>
            <a:off x="722189" y="2906613"/>
            <a:ext cx="77721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3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1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1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ctrTitle"/>
          </p:nvPr>
        </p:nvSpPr>
        <p:spPr>
          <a:xfrm>
            <a:off x="685354" y="2130847"/>
            <a:ext cx="77733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subTitle" idx="1"/>
          </p:nvPr>
        </p:nvSpPr>
        <p:spPr>
          <a:xfrm>
            <a:off x="1371824" y="3886646"/>
            <a:ext cx="6400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31750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64770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96520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28270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16129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1930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22479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25781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Gill Sans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46484" y="1071563"/>
            <a:ext cx="41256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317500" marR="0" lvl="5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647700" marR="0" lvl="6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965200" marR="0" lvl="7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282700" marR="0" lvl="8" indent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4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46484" y="3446859"/>
            <a:ext cx="41256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/>
          <a:lstStyle>
            <a:lvl1pPr marL="457200" marR="0" lvl="0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•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–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»"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2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.jp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0400" y="2600486"/>
            <a:ext cx="2743200" cy="1657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825649" y="127623"/>
            <a:ext cx="7492702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5"/>
          <p:cNvSpPr txBox="1"/>
          <p:nvPr/>
        </p:nvSpPr>
        <p:spPr>
          <a:xfrm>
            <a:off x="1279040" y="3852541"/>
            <a:ext cx="657189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 u="none" strike="noStrike" cap="none">
                <a:solidFill>
                  <a:srgbClr val="F79646"/>
                </a:solidFill>
                <a:latin typeface="Calibri"/>
                <a:ea typeface="Calibri"/>
                <a:cs typeface="Calibri"/>
                <a:sym typeface="Calibri"/>
              </a:rPr>
              <a:t>60 days to a New You!!!</a:t>
            </a:r>
            <a:endParaRPr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CBCBD3E-78B7-02F6-A4BF-0D3EA2D287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1"/>
    </mc:Choice>
    <mc:Fallback xmlns="">
      <p:transition spd="slow" advTm="7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>
            <a:spLocks noGrp="1"/>
          </p:cNvSpPr>
          <p:nvPr>
            <p:ph type="subTitle" idx="1"/>
          </p:nvPr>
        </p:nvSpPr>
        <p:spPr>
          <a:xfrm>
            <a:off x="1371600" y="3454672"/>
            <a:ext cx="64008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 b="1">
                <a:solidFill>
                  <a:schemeClr val="dk1"/>
                </a:solidFill>
              </a:rPr>
              <a:t>60 days To A New You Without Pre-Packaged Food or Dangerous Medications!</a:t>
            </a:r>
            <a:endParaRPr sz="4400">
              <a:solidFill>
                <a:schemeClr val="dk1"/>
              </a:solidFill>
            </a:endParaRPr>
          </a:p>
        </p:txBody>
      </p:sp>
      <p:pic>
        <p:nvPicPr>
          <p:cNvPr id="135" name="Google Shape;135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20229" y="803471"/>
            <a:ext cx="4515765" cy="2720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57C7BEF-7A82-8057-DCA3-3AA0B71571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8"/>
    </mc:Choice>
    <mc:Fallback xmlns="">
      <p:transition spd="slow" advTm="7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8496" y="2477953"/>
            <a:ext cx="3563785" cy="215351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/>
              <a:t>What is the True Weight Solutions program?</a:t>
            </a:r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4495800" y="1447800"/>
            <a:ext cx="46482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0"/>
              <a:buNone/>
            </a:pPr>
            <a:r>
              <a:rPr lang="en-US" sz="2220" dirty="0"/>
              <a:t>Doctor Supervised Weight Loss </a:t>
            </a:r>
            <a:r>
              <a:rPr lang="en-US" sz="2220" b="1" u="sng" dirty="0"/>
              <a:t>Program</a:t>
            </a:r>
            <a:r>
              <a:rPr lang="en-US" sz="2220" u="sng" dirty="0"/>
              <a:t> Composed of:</a:t>
            </a:r>
            <a:endParaRPr dirty="0"/>
          </a:p>
          <a:p>
            <a:pPr marL="342900" lvl="0" indent="-34290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 dirty="0"/>
              <a:t>Proprietary No-Shot, No Rx Formula </a:t>
            </a:r>
            <a:endParaRPr dirty="0"/>
          </a:p>
          <a:p>
            <a:pPr marL="342900" lvl="0" indent="-34290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 dirty="0"/>
              <a:t>Amino Acids</a:t>
            </a:r>
            <a:endParaRPr dirty="0"/>
          </a:p>
          <a:p>
            <a:pPr marL="342900" lvl="0" indent="-34290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 dirty="0"/>
              <a:t>Vitamins</a:t>
            </a:r>
            <a:endParaRPr dirty="0"/>
          </a:p>
          <a:p>
            <a:pPr marL="342900" lvl="0" indent="-34290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 dirty="0"/>
              <a:t>Detoxification</a:t>
            </a:r>
            <a:endParaRPr dirty="0"/>
          </a:p>
          <a:p>
            <a:pPr marL="342900" lvl="0" indent="-34290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 dirty="0"/>
              <a:t>Dietary/Behavioral Modifications</a:t>
            </a:r>
            <a:endParaRPr dirty="0"/>
          </a:p>
          <a:p>
            <a:pPr marL="342900" lvl="0" indent="-34290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 dirty="0"/>
              <a:t>Supervision By A Doctor</a:t>
            </a:r>
            <a:endParaRPr sz="2220" dirty="0"/>
          </a:p>
          <a:p>
            <a:pPr marL="342900" lvl="0" indent="-20193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None/>
            </a:pPr>
            <a:endParaRPr sz="2220" dirty="0"/>
          </a:p>
          <a:p>
            <a:pPr marL="0" lvl="0" indent="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None/>
            </a:pPr>
            <a:r>
              <a:rPr lang="en-US" sz="2220" dirty="0"/>
              <a:t>Doctor supervision ensures that it is safe for both men and women as long as you are not pregnant or breast feeding, or have active cancer.</a:t>
            </a:r>
            <a:endParaRPr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0AABDB8-C973-A8F1-135E-50CF01D39E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00"/>
    </mc:Choice>
    <mc:Fallback xmlns="">
      <p:transition spd="slow" advTm="16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/>
              <a:t>What Does True Weight Solutions Do?</a:t>
            </a:r>
            <a:endParaRPr/>
          </a:p>
        </p:txBody>
      </p:sp>
      <p:pic>
        <p:nvPicPr>
          <p:cNvPr id="148" name="Google Shape;148;p28" descr="C:\Users\Owner\AppData\Local\Microsoft\Windows\Temporary Internet Files\Content.IE5\MWK1103W\MP900443279[1]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838200" y="1722438"/>
            <a:ext cx="3429000" cy="452596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8"/>
          <p:cNvSpPr txBox="1">
            <a:spLocks noGrp="1"/>
          </p:cNvSpPr>
          <p:nvPr>
            <p:ph type="body" idx="2"/>
          </p:nvPr>
        </p:nvSpPr>
        <p:spPr>
          <a:xfrm>
            <a:off x="4648200" y="17986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Reduces Inflammation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Boosts Metabolism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Boosts Energy Levels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Causes Body To Burn More Fat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Helps Body Establish New “Set Points” and Resets Metabolism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Both Safe and Effective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EDF6CF5-6EC4-DE10-5A66-A9B0098551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05"/>
    </mc:Choice>
    <mc:Fallback xmlns="">
      <p:transition spd="slow" advTm="33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b="1" u="sng"/>
              <a:t>True Weight Solutions Program Success</a:t>
            </a:r>
            <a:endParaRPr/>
          </a:p>
        </p:txBody>
      </p:sp>
      <p:sp>
        <p:nvSpPr>
          <p:cNvPr id="156" name="Google Shape;156;p29"/>
          <p:cNvSpPr txBox="1"/>
          <p:nvPr/>
        </p:nvSpPr>
        <p:spPr>
          <a:xfrm>
            <a:off x="2514600" y="5901714"/>
            <a:ext cx="39624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Chris A.. Lost 27 Pounds &amp; 3 Inches in 60 Days!</a:t>
            </a:r>
            <a:endParaRPr/>
          </a:p>
        </p:txBody>
      </p:sp>
      <p:pic>
        <p:nvPicPr>
          <p:cNvPr id="157" name="Google Shape;15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5888" y="1723109"/>
            <a:ext cx="5219826" cy="387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08A2FC2-F5F0-41A1-D0DF-7E19A1CD63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2"/>
    </mc:Choice>
    <mc:Fallback xmlns="">
      <p:transition spd="slow" advTm="5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Traditional HCG</a:t>
            </a:r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1"/>
          </p:nvPr>
        </p:nvSpPr>
        <p:spPr>
          <a:xfrm>
            <a:off x="4800600" y="2209800"/>
            <a:ext cx="40386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Very expensive 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Daily injections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Excessive fat loss causes toxicity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Always hungry</a:t>
            </a:r>
            <a:endParaRPr/>
          </a:p>
        </p:txBody>
      </p:sp>
      <p:pic>
        <p:nvPicPr>
          <p:cNvPr id="164" name="Google Shape;164;p30" descr="http://www.topnews.in/health/files/injections-pai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575" y="2514600"/>
            <a:ext cx="3933825" cy="29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D6186B0-DAC5-1C62-CE21-7BDA990F1B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90"/>
    </mc:Choice>
    <mc:Fallback xmlns="">
      <p:transition spd="slow" advTm="16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How True Weight Solutions Works</a:t>
            </a:r>
            <a:endParaRPr/>
          </a:p>
        </p:txBody>
      </p:sp>
      <p:pic>
        <p:nvPicPr>
          <p:cNvPr id="170" name="Google Shape;170;p31" descr="C:\Users\Owner\AppData\Local\Microsoft\Windows\Temporary Internet Files\Content.IE5\5CJVNQCM\MP900403712[1]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609600" y="1676400"/>
            <a:ext cx="3817600" cy="4773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Doctor Based Dietary &amp; Behavioral Guidance combined with  the TWS Formula 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TWS Program Works to: </a:t>
            </a:r>
            <a:endParaRPr sz="2590"/>
          </a:p>
          <a:p>
            <a:pPr marL="742950" lvl="1" indent="-28575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–"/>
            </a:pPr>
            <a:r>
              <a:rPr lang="en-US" sz="2220"/>
              <a:t>Burn Fat 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–"/>
            </a:pPr>
            <a:r>
              <a:rPr lang="en-US" sz="2220"/>
              <a:t>Suppress Hunger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–"/>
            </a:pPr>
            <a:r>
              <a:rPr lang="en-US" sz="2220"/>
              <a:t>Eliminate Cravings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–"/>
            </a:pPr>
            <a:r>
              <a:rPr lang="en-US" sz="2220"/>
              <a:t>Establish New “Set Points” for BMI and BMR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220"/>
              <a:buChar char="–"/>
            </a:pPr>
            <a:r>
              <a:rPr lang="en-US" sz="2220"/>
              <a:t>Create New Behavioral/Dietary Habits</a:t>
            </a:r>
            <a:endParaRPr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A4A74B4-7D85-37F6-7939-088AB965DD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10"/>
    </mc:Choice>
    <mc:Fallback xmlns="">
      <p:transition spd="slow" advTm="20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Is The TWS Diet?</a:t>
            </a:r>
            <a:endParaRPr/>
          </a:p>
        </p:txBody>
      </p:sp>
      <p:pic>
        <p:nvPicPr>
          <p:cNvPr id="177" name="Google Shape;177;p3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304800" y="2133600"/>
            <a:ext cx="4038600" cy="341256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2"/>
          <p:cNvSpPr txBox="1">
            <a:spLocks noGrp="1"/>
          </p:cNvSpPr>
          <p:nvPr>
            <p:ph type="body" idx="2"/>
          </p:nvPr>
        </p:nvSpPr>
        <p:spPr>
          <a:xfrm>
            <a:off x="4800600" y="20574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Eat when hungry, NO Starvation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ALL Natural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Certain Blends &amp; Amounts of Lean Protein, Vegetables, and Fruits 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Low Glycemic Index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Anti-Inflammatory</a:t>
            </a:r>
            <a:endParaRPr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489156F-35F1-737E-FBAC-C4327C94A0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61"/>
    </mc:Choice>
    <mc:Fallback xmlns="">
      <p:transition spd="slow" advTm="17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451099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/>
              <a:t>Why The True Weight Solutions Program</a:t>
            </a:r>
            <a:endParaRPr/>
          </a:p>
        </p:txBody>
      </p:sp>
      <p:pic>
        <p:nvPicPr>
          <p:cNvPr id="184" name="Google Shape;184;p33" descr="http://blog.ediets.com/uploaded_images/Shawn_Blog_0618-79716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085975"/>
            <a:ext cx="3992563" cy="416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3"/>
          <p:cNvSpPr txBox="1">
            <a:spLocks noGrp="1"/>
          </p:cNvSpPr>
          <p:nvPr>
            <p:ph type="body" idx="1"/>
          </p:nvPr>
        </p:nvSpPr>
        <p:spPr>
          <a:xfrm>
            <a:off x="4114800" y="1676401"/>
            <a:ext cx="50292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</a:pPr>
            <a:r>
              <a:rPr lang="en-US" sz="1960"/>
              <a:t>Our </a:t>
            </a:r>
            <a:r>
              <a:rPr lang="en-US" sz="1960" b="1"/>
              <a:t>Exclusive</a:t>
            </a:r>
            <a:r>
              <a:rPr lang="en-US" sz="1960"/>
              <a:t> &amp; </a:t>
            </a:r>
            <a:r>
              <a:rPr lang="en-US" sz="1960" b="1"/>
              <a:t>Proprietary</a:t>
            </a:r>
            <a:r>
              <a:rPr lang="en-US" sz="1960"/>
              <a:t> Program Is </a:t>
            </a:r>
            <a:r>
              <a:rPr lang="en-US" sz="1960" b="1"/>
              <a:t>Doctor-Designed</a:t>
            </a:r>
            <a:r>
              <a:rPr lang="en-US" sz="1960"/>
              <a:t> &amp; Includes…</a:t>
            </a:r>
            <a:endParaRPr sz="1960"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/>
              <a:t>Doctor Supervision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/>
              <a:t>Physician Designed Formulation without the need for prescriptions and/or injections!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/>
              <a:t>L-Carnitine for metabolism boost, fatty acid transportation and energy production.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/>
              <a:t>Arginine and Ornithine for detox, heart health, blood sugar regulation, healthier skin and muscles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/>
              <a:t>Liquid B12 for higher energy levels and increased metabolism without jitters!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/>
              <a:t>These are just a few of the ingredients and things that sets the Doctor Supervised True Weight Solutions Program apart from other weight loss programs.</a:t>
            </a:r>
            <a:endParaRPr sz="196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05AC4AF-406D-5B56-4DC3-4CF028FF74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94"/>
    </mc:Choice>
    <mc:Fallback xmlns="">
      <p:transition spd="slow" advTm="16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u="sng"/>
              <a:t>TWS Program Success</a:t>
            </a:r>
            <a:endParaRPr/>
          </a:p>
        </p:txBody>
      </p:sp>
      <p:sp>
        <p:nvSpPr>
          <p:cNvPr id="192" name="Google Shape;192;p34"/>
          <p:cNvSpPr txBox="1"/>
          <p:nvPr/>
        </p:nvSpPr>
        <p:spPr>
          <a:xfrm>
            <a:off x="2514600" y="5901714"/>
            <a:ext cx="39624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Adam S. Lost 22 Pounds &amp; 14 Inches In 60 Days!</a:t>
            </a:r>
            <a:endParaRPr/>
          </a:p>
        </p:txBody>
      </p:sp>
      <p:pic>
        <p:nvPicPr>
          <p:cNvPr id="193" name="Google Shape;19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0100" y="1269496"/>
            <a:ext cx="5936273" cy="431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CA9492E-56C4-1A74-38F9-B450E8C529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1"/>
    </mc:Choice>
    <mc:Fallback xmlns="">
      <p:transition spd="slow" advTm="5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5"/>
          <p:cNvPicPr preferRelativeResize="0"/>
          <p:nvPr/>
        </p:nvPicPr>
        <p:blipFill/>
        <p:spPr>
          <a:xfrm>
            <a:off x="0" y="0"/>
            <a:ext cx="660900" cy="9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5"/>
          <p:cNvSpPr txBox="1"/>
          <p:nvPr/>
        </p:nvSpPr>
        <p:spPr>
          <a:xfrm>
            <a:off x="660797" y="155153"/>
            <a:ext cx="84834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32125" rIns="64275" bIns="32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Geo"/>
              <a:buNone/>
            </a:pPr>
            <a:r>
              <a:rPr lang="en-US" sz="3100">
                <a:solidFill>
                  <a:srgbClr val="00B0F0"/>
                </a:solidFill>
                <a:latin typeface="Geo"/>
                <a:ea typeface="Geo"/>
                <a:cs typeface="Geo"/>
                <a:sym typeface="Geo"/>
              </a:rPr>
              <a:t>True Weightloss</a:t>
            </a:r>
            <a:r>
              <a:rPr lang="en-US" sz="3100" b="0" i="0" u="none" strike="noStrike" cap="none">
                <a:solidFill>
                  <a:srgbClr val="00B0F0"/>
                </a:solidFill>
                <a:latin typeface="Geo"/>
                <a:ea typeface="Geo"/>
                <a:cs typeface="Geo"/>
                <a:sym typeface="Geo"/>
              </a:rPr>
              <a:t> Program Saves you money</a:t>
            </a:r>
            <a:endParaRPr sz="1000"/>
          </a:p>
        </p:txBody>
      </p:sp>
      <p:graphicFrame>
        <p:nvGraphicFramePr>
          <p:cNvPr id="200" name="Google Shape;200;p35"/>
          <p:cNvGraphicFramePr/>
          <p:nvPr/>
        </p:nvGraphicFramePr>
        <p:xfrm>
          <a:off x="285750" y="1017984"/>
          <a:ext cx="8572500" cy="5840050"/>
        </p:xfrm>
        <a:graphic>
          <a:graphicData uri="http://schemas.openxmlformats.org/drawingml/2006/table">
            <a:tbl>
              <a:tblPr>
                <a:noFill/>
                <a:tableStyleId>{3CDE8057-C104-48C3-BB52-C9999FE1D3E4}</a:tableStyleId>
              </a:tblPr>
              <a:tblGrid>
                <a:gridCol w="25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8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3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 to lose 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3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 LBS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3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 Per 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3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Pound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3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 to lose 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3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 LBS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28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Zone Diet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7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(no fat burning)</a:t>
                      </a:r>
                      <a:endParaRPr sz="1000"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$3800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$127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 Weeks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25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Jenny Craig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7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(no fat burning)</a:t>
                      </a:r>
                      <a:endParaRPr sz="1000"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$4300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$144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 Weeks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25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Nutri-System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7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(no fat burning)</a:t>
                      </a:r>
                      <a:endParaRPr sz="1000"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$4000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$134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 Weeks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23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Weight Watchers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7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(no fat burning)</a:t>
                      </a:r>
                      <a:endParaRPr sz="1000"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$3000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$97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3100" b="1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 Weeks</a:t>
                      </a:r>
                      <a:endParaRPr sz="1000"/>
                    </a:p>
                  </a:txBody>
                  <a:tcPr marL="0" marR="0" marT="0" marB="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F017E94-95D8-D910-E89A-8F54B5191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spd="slow" advTm="12503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Details</a:t>
            </a:r>
            <a:endParaRPr/>
          </a:p>
        </p:txBody>
      </p:sp>
      <p:pic>
        <p:nvPicPr>
          <p:cNvPr id="206" name="Google Shape;206;p3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51495" y="2710625"/>
            <a:ext cx="2590800" cy="156497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6"/>
          <p:cNvSpPr txBox="1">
            <a:spLocks noGrp="1"/>
          </p:cNvSpPr>
          <p:nvPr>
            <p:ph type="body" idx="2"/>
          </p:nvPr>
        </p:nvSpPr>
        <p:spPr>
          <a:xfrm>
            <a:off x="3352800" y="1600200"/>
            <a:ext cx="57912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 dirty="0"/>
              <a:t>Initial Consultation</a:t>
            </a:r>
            <a:endParaRPr sz="2000" b="1" u="sng"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/>
              <a:t>Includes health history, height, weight, 5-point body measurements, counseling, Q&amp;A Session, BMI Calculation, Review of instructional manual.</a:t>
            </a:r>
            <a:endParaRPr dirty="0"/>
          </a:p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 dirty="0"/>
              <a:t>60 Day Supply of TWS Formula</a:t>
            </a:r>
            <a:endParaRPr b="1" u="sng"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/>
              <a:t>Doctor Designed injection-free formula designed to support the body by helping with detox, muscle protection, hunger/craving suppression, blood sugar stabilization, amino acids, vitamin B12.</a:t>
            </a:r>
            <a:endParaRPr dirty="0"/>
          </a:p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 dirty="0"/>
              <a:t>Maintenance Instructions</a:t>
            </a:r>
            <a:endParaRPr lang="en-US"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/>
              <a:t>Two accountability visits after your program with individual maintenance recommendations to help ensure long term success.  </a:t>
            </a:r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AFEA69A0-0CA0-460C-74C7-4C55093795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95"/>
    </mc:Choice>
    <mc:Fallback xmlns="">
      <p:transition spd="slow" advTm="14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Details</a:t>
            </a:r>
            <a:endParaRPr dirty="0"/>
          </a:p>
        </p:txBody>
      </p:sp>
      <p:pic>
        <p:nvPicPr>
          <p:cNvPr id="213" name="Google Shape;213;p3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304800" y="3053917"/>
            <a:ext cx="2590800" cy="156497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7"/>
          <p:cNvSpPr txBox="1">
            <a:spLocks noGrp="1"/>
          </p:cNvSpPr>
          <p:nvPr>
            <p:ph type="body" idx="2"/>
          </p:nvPr>
        </p:nvSpPr>
        <p:spPr>
          <a:xfrm>
            <a:off x="3314700" y="1417650"/>
            <a:ext cx="5638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</a:pPr>
            <a:r>
              <a:rPr lang="en-US" sz="2520" b="1" dirty="0"/>
              <a:t>Comprehensive Instruction Manual and Doctor’s Nutrition Expertise</a:t>
            </a:r>
            <a:r>
              <a:rPr lang="en-US" sz="2520" b="1" u="sng" dirty="0"/>
              <a:t> </a:t>
            </a:r>
            <a:endParaRPr lang="en-US" dirty="0"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 dirty="0"/>
              <a:t>Provides all information and support needed to have fast, long-term weight loss!</a:t>
            </a:r>
            <a:endParaRPr lang="en-US" dirty="0"/>
          </a:p>
          <a:p>
            <a:pPr marL="342900" lvl="0" indent="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None/>
            </a:pPr>
            <a:endParaRPr sz="1960" dirty="0"/>
          </a:p>
          <a:p>
            <a:pPr marL="0" lvl="0" indent="457200" algn="l" rtl="0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</a:pPr>
            <a:r>
              <a:rPr lang="en-US" sz="2520" b="1" dirty="0"/>
              <a:t>TWS Friendly </a:t>
            </a:r>
            <a:r>
              <a:rPr lang="en-US" sz="2520" b="1" u="sng" dirty="0"/>
              <a:t>Recipes included</a:t>
            </a:r>
            <a:endParaRPr sz="2520" b="1" u="sng" dirty="0"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 dirty="0"/>
              <a:t>Delicious recipes to keep the diet interesting.  Just say no to bland food!</a:t>
            </a:r>
            <a:endParaRPr sz="1960" dirty="0"/>
          </a:p>
          <a:p>
            <a:pPr marL="342900" lvl="0" indent="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None/>
            </a:pPr>
            <a:endParaRPr sz="1960" dirty="0"/>
          </a:p>
          <a:p>
            <a:pPr marL="0" lvl="0" indent="0" algn="ctr" rtl="0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</a:pPr>
            <a:r>
              <a:rPr lang="en-US" sz="2520" b="1" u="sng" dirty="0"/>
              <a:t>Daily Weight Log and Food Journal</a:t>
            </a:r>
            <a:endParaRPr dirty="0"/>
          </a:p>
          <a:p>
            <a:pPr marL="342900" lvl="0" indent="-34290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</a:pPr>
            <a:r>
              <a:rPr lang="en-US" sz="1960" dirty="0"/>
              <a:t>Keeps you on track by helping you to log your weight and think about your dietary and behavioral choices every day!</a:t>
            </a:r>
            <a:endParaRPr sz="1960" dirty="0"/>
          </a:p>
          <a:p>
            <a:pPr marL="342900" lvl="0" indent="-218440" algn="l" rtl="0">
              <a:lnSpc>
                <a:spcPct val="80000"/>
              </a:lnSpc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</a:pPr>
            <a:endParaRPr sz="1960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E6B21CB-6565-A67C-EE7A-3392D29AC1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9"/>
    </mc:Choice>
    <mc:Fallback xmlns="">
      <p:transition spd="slow" advTm="17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u="sng"/>
              <a:t>Health Related FAQ’s</a:t>
            </a:r>
            <a:endParaRPr/>
          </a:p>
        </p:txBody>
      </p:sp>
      <p:pic>
        <p:nvPicPr>
          <p:cNvPr id="220" name="Google Shape;220;p38" descr="C:\Users\Owner\AppData\Local\Microsoft\Windows\Temporary Internet Files\Content.IE5\5CWS6IA6\MP900438630[1]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080" y="2209800"/>
            <a:ext cx="4573962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8"/>
          <p:cNvSpPr txBox="1">
            <a:spLocks noGrp="1"/>
          </p:cNvSpPr>
          <p:nvPr>
            <p:ph type="body" idx="1"/>
          </p:nvPr>
        </p:nvSpPr>
        <p:spPr>
          <a:xfrm>
            <a:off x="4800600" y="1676400"/>
            <a:ext cx="41148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Is the TWS Program safe if I have…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i="1"/>
              <a:t>Diabetes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i="1"/>
              <a:t>Thyroid Problems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i="1"/>
              <a:t>HBP/Heart Problems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i="1"/>
              <a:t>Cancer Free 2 years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i="1"/>
              <a:t>Hysterectomy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/>
              <a:t>YES!</a:t>
            </a:r>
            <a:endParaRPr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9904F8C-DAB4-7A55-102D-0487BAAF70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93"/>
    </mc:Choice>
    <mc:Fallback xmlns="">
      <p:transition spd="slow" advTm="11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9"/>
          <p:cNvSpPr txBox="1"/>
          <p:nvPr/>
        </p:nvSpPr>
        <p:spPr>
          <a:xfrm>
            <a:off x="4876800" y="1905000"/>
            <a:ext cx="41148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39" descr="C:\Users\Owner\AppData\Local\Microsoft\Windows\Temporary Internet Files\Content.IE5\5CJVNQCM\MP900448501[1]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800" y="2133600"/>
            <a:ext cx="4114800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9"/>
          <p:cNvSpPr txBox="1"/>
          <p:nvPr/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 Related FAQ’s</a:t>
            </a:r>
            <a:endParaRPr/>
          </a:p>
        </p:txBody>
      </p:sp>
      <p:sp>
        <p:nvSpPr>
          <p:cNvPr id="229" name="Google Shape;229;p39"/>
          <p:cNvSpPr txBox="1"/>
          <p:nvPr/>
        </p:nvSpPr>
        <p:spPr>
          <a:xfrm>
            <a:off x="4876800" y="2133600"/>
            <a:ext cx="41148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it safe if I’m on or take?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Yes – there are no known contraindications to any medications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HRT…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Lose weight more slowly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Substantial loss in inches</a:t>
            </a:r>
            <a:endParaRPr/>
          </a:p>
          <a:p>
            <a: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CE794E5B-CF08-7A57-4384-6A1EFDA79C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90"/>
    </mc:Choice>
    <mc:Fallback xmlns="">
      <p:transition spd="slow" advTm="15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u="sng"/>
              <a:t>TWS Program Success</a:t>
            </a:r>
            <a:endParaRPr/>
          </a:p>
        </p:txBody>
      </p:sp>
      <p:sp>
        <p:nvSpPr>
          <p:cNvPr id="236" name="Google Shape;236;p40"/>
          <p:cNvSpPr txBox="1"/>
          <p:nvPr/>
        </p:nvSpPr>
        <p:spPr>
          <a:xfrm>
            <a:off x="2514600" y="5901714"/>
            <a:ext cx="39624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Stacie C.. Lost 20 Pounds &amp; 10 Inches In 60 Days!</a:t>
            </a:r>
            <a:endParaRPr/>
          </a:p>
        </p:txBody>
      </p:sp>
      <p:pic>
        <p:nvPicPr>
          <p:cNvPr id="237" name="Google Shape;23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0575" y="1406854"/>
            <a:ext cx="5490848" cy="4044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5C4B805E-75F2-2E1C-5162-EA7C3FE68F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0"/>
    </mc:Choice>
    <mc:Fallback xmlns="">
      <p:transition spd="slow" advTm="6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41"/>
          <p:cNvPicPr preferRelativeResize="0"/>
          <p:nvPr/>
        </p:nvPicPr>
        <p:blipFill/>
        <p:spPr>
          <a:xfrm>
            <a:off x="0" y="0"/>
            <a:ext cx="660900" cy="9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1"/>
          <p:cNvSpPr txBox="1"/>
          <p:nvPr/>
        </p:nvSpPr>
        <p:spPr>
          <a:xfrm>
            <a:off x="178594" y="1017984"/>
            <a:ext cx="8733300" cy="50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32125" rIns="64275" bIns="321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Doctor Supervised Weight Loss and Accountability Visits </a:t>
            </a:r>
            <a:endParaRPr sz="1000" dirty="0"/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True Diet Drops </a:t>
            </a:r>
            <a:endParaRPr lang="en-US" sz="32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>
                <a:solidFill>
                  <a:schemeClr val="dk1"/>
                </a:solidFill>
              </a:rPr>
              <a:t> True Keto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Drops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>
                <a:solidFill>
                  <a:schemeClr val="dk1"/>
                </a:solidFill>
              </a:rPr>
              <a:t> B12 Supplement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>
                <a:solidFill>
                  <a:schemeClr val="dk1"/>
                </a:solidFill>
              </a:rPr>
              <a:t> True Vegan Protein-Vanilla (optional)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dirty="0">
                <a:solidFill>
                  <a:schemeClr val="dk1"/>
                </a:solidFill>
              </a:rPr>
              <a:t> Weekly 5-point measurements tracking</a:t>
            </a:r>
            <a:endParaRPr sz="32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244" name="Google Shape;244;p41"/>
          <p:cNvSpPr txBox="1"/>
          <p:nvPr/>
        </p:nvSpPr>
        <p:spPr>
          <a:xfrm>
            <a:off x="0" y="100459"/>
            <a:ext cx="91440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32125" rIns="64275" bIns="32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Calibri"/>
              <a:buNone/>
            </a:pPr>
            <a:r>
              <a:rPr lang="en-US" sz="3800" b="1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r>
              <a:rPr lang="en-US" sz="3800" b="1" i="0" u="none" strike="noStrike" cap="non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800" b="1" i="0" u="none" strike="noStrike" cap="none" dirty="0" err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Weight</a:t>
            </a:r>
            <a:r>
              <a:rPr lang="en-US" sz="3800" b="1" dirty="0" err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en-US" sz="3800" b="1" i="0" u="none" strike="noStrike" cap="none" dirty="0" err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oss</a:t>
            </a:r>
            <a:r>
              <a:rPr lang="en-US" sz="3800" b="1" i="0" u="none" strike="noStrike" cap="non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Program Overview</a:t>
            </a:r>
            <a:endParaRPr sz="1000" dirty="0"/>
          </a:p>
        </p:txBody>
      </p:sp>
      <p:pic>
        <p:nvPicPr>
          <p:cNvPr id="35" name="Audio 34">
            <a:hlinkClick r:id="" action="ppaction://media"/>
            <a:extLst>
              <a:ext uri="{FF2B5EF4-FFF2-40B4-BE49-F238E27FC236}">
                <a16:creationId xmlns:a16="http://schemas.microsoft.com/office/drawing/2014/main" id="{77EC31B7-F209-3D71-2486-463427959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spd="slow" advTm="21943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42"/>
          <p:cNvPicPr preferRelativeResize="0"/>
          <p:nvPr/>
        </p:nvPicPr>
        <p:blipFill/>
        <p:spPr>
          <a:xfrm>
            <a:off x="0" y="0"/>
            <a:ext cx="660900" cy="9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2"/>
          <p:cNvSpPr txBox="1"/>
          <p:nvPr/>
        </p:nvSpPr>
        <p:spPr>
          <a:xfrm>
            <a:off x="178594" y="1017984"/>
            <a:ext cx="8733300" cy="79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32125" rIns="64275" bIns="32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b="1" dirty="0"/>
              <a:t>AND…..</a:t>
            </a:r>
            <a:endParaRPr lang="en-US" sz="1000" dirty="0"/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</a:rPr>
              <a:t>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</a:rPr>
              <a:t>While we are confident that you will enjoy the changes you experience in your body and overall results.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</a:rPr>
              <a:t>If you haven’t reached your goals after your initial 60-day program, we offer a $50 discount for follow up programs.</a:t>
            </a:r>
          </a:p>
        </p:txBody>
      </p:sp>
      <p:sp>
        <p:nvSpPr>
          <p:cNvPr id="251" name="Google Shape;251;p42"/>
          <p:cNvSpPr txBox="1"/>
          <p:nvPr/>
        </p:nvSpPr>
        <p:spPr>
          <a:xfrm>
            <a:off x="0" y="100459"/>
            <a:ext cx="91440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32125" rIns="64275" bIns="32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Font typeface="Calibri"/>
              <a:buNone/>
            </a:pPr>
            <a:r>
              <a:rPr lang="en-US" sz="3800" b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TWS </a:t>
            </a:r>
            <a:r>
              <a:rPr lang="en-US" sz="3800" b="1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Program Overview</a:t>
            </a:r>
            <a:endParaRPr sz="1000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5F7DC186-D1C9-0BCD-9ABE-C83E2EBA02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spd="slow" advTm="1450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 txBox="1"/>
          <p:nvPr/>
        </p:nvSpPr>
        <p:spPr>
          <a:xfrm>
            <a:off x="0" y="939566"/>
            <a:ext cx="8568900" cy="2489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1 – Hands on Tracking $1099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0-day True Weight Solutions program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Weekly Office visits with weigh in, measurements, and doctor check-in at the clinic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b="1" u="sng" dirty="0">
              <a:solidFill>
                <a:srgbClr val="1F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2 – Hands on and Then Some $</a:t>
            </a:r>
            <a:r>
              <a:rPr lang="en-US" b="1" u="sng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1199</a:t>
            </a:r>
            <a:r>
              <a:rPr lang="en-US" b="1" u="sng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(Athlete/Diabetic/Vegan)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0-day True Weight Solutions program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Weekly Office visits with weigh in, measurements, and doctor check-in at the clinic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Organic Protein Supplement – Vegan protein to help athletes recover after exercise, help balance blood sugar fluctuations for diabetics and help support the protein needs of vegetarians/vegans on the program</a:t>
            </a:r>
            <a:endParaRPr lang="en-US" b="1" u="sng" dirty="0">
              <a:solidFill>
                <a:srgbClr val="1F386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b="1" u="sng" dirty="0">
              <a:solidFill>
                <a:srgbClr val="1F386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3 – Hands on Digestion $</a:t>
            </a:r>
            <a:r>
              <a:rPr lang="en-US" b="1" u="sng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1249</a:t>
            </a:r>
            <a:r>
              <a:rPr lang="en-US" b="1" u="sng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</a:t>
            </a: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-day True Weight Solutions program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Weekly Office visits with weigh in, measurements, and doctor check-in at the clinic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Nutritional Supplement to assist patients with digestive difficulties</a:t>
            </a:r>
          </a:p>
          <a:p>
            <a:pPr lvl="2">
              <a:lnSpc>
                <a:spcPct val="107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Probiotics to build a healthier gut microbiome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Digestive Enzymes to assist with nutrient absorption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Magnesium to support the digestive system (enzymes, digestive acids, bowel movements)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Text">
            <a:extLst>
              <a:ext uri="{FF2B5EF4-FFF2-40B4-BE49-F238E27FC236}">
                <a16:creationId xmlns:a16="http://schemas.microsoft.com/office/drawing/2014/main" id="{CD672297-DBE5-7948-45BA-4EAF2C677C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29" y="86126"/>
            <a:ext cx="2746248" cy="853440"/>
          </a:xfrm>
          <a:prstGeom prst="rect">
            <a:avLst/>
          </a:prstGeom>
        </p:spPr>
      </p:pic>
      <p:pic>
        <p:nvPicPr>
          <p:cNvPr id="4" name="Google Shape;140;p27">
            <a:extLst>
              <a:ext uri="{FF2B5EF4-FFF2-40B4-BE49-F238E27FC236}">
                <a16:creationId xmlns:a16="http://schemas.microsoft.com/office/drawing/2014/main" id="{77A17219-8777-1585-D992-0B63AB2970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37402" y="86126"/>
            <a:ext cx="2466514" cy="1138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75C8AE9-61C3-43E7-012F-EDCCC9A321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8"/>
    </mc:Choice>
    <mc:Fallback xmlns="">
      <p:transition spd="slow" advTm="9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hoto - Vertical">
  <a:themeElements>
    <a:clrScheme name="Photo - Vertical 2">
      <a:dk1>
        <a:srgbClr val="000000"/>
      </a:dk1>
      <a:lt1>
        <a:srgbClr val="FFFFFF"/>
      </a:lt1>
      <a:dk2>
        <a:srgbClr val="0000FF"/>
      </a:dk2>
      <a:lt2>
        <a:srgbClr val="000000"/>
      </a:lt2>
      <a:accent1>
        <a:srgbClr val="BBE0E3"/>
      </a:accent1>
      <a:accent2>
        <a:srgbClr val="333399"/>
      </a:accent2>
      <a:accent3>
        <a:srgbClr val="AAAAFF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893</Words>
  <Application>Microsoft Office PowerPoint</Application>
  <PresentationFormat>On-screen Show (4:3)</PresentationFormat>
  <Paragraphs>145</Paragraphs>
  <Slides>19</Slides>
  <Notes>19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Geo</vt:lpstr>
      <vt:lpstr>Arial</vt:lpstr>
      <vt:lpstr>Symbol</vt:lpstr>
      <vt:lpstr>Gill Sans</vt:lpstr>
      <vt:lpstr>Office Theme</vt:lpstr>
      <vt:lpstr>Photo - Vertical</vt:lpstr>
      <vt:lpstr>PowerPoint Presentation</vt:lpstr>
      <vt:lpstr>PowerPoint Presentation</vt:lpstr>
      <vt:lpstr>What is the True Weight Solutions program?</vt:lpstr>
      <vt:lpstr>What Does True Weight Solutions Do?</vt:lpstr>
      <vt:lpstr>True Weight Solutions Program Success</vt:lpstr>
      <vt:lpstr>Traditional HCG</vt:lpstr>
      <vt:lpstr>How True Weight Solutions Works</vt:lpstr>
      <vt:lpstr>What Is The TWS Diet?</vt:lpstr>
      <vt:lpstr>Why The True Weight Solutions Program</vt:lpstr>
      <vt:lpstr>TWS Program Success</vt:lpstr>
      <vt:lpstr>PowerPoint Presentation</vt:lpstr>
      <vt:lpstr>Details</vt:lpstr>
      <vt:lpstr>Details</vt:lpstr>
      <vt:lpstr>Health Related FAQ’s</vt:lpstr>
      <vt:lpstr>PowerPoint Presentation</vt:lpstr>
      <vt:lpstr>TWS Program Success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TWS1</dc:creator>
  <cp:lastModifiedBy>Mozelle Stoiber</cp:lastModifiedBy>
  <cp:revision>11</cp:revision>
  <dcterms:modified xsi:type="dcterms:W3CDTF">2025-08-13T20:48:45Z</dcterms:modified>
</cp:coreProperties>
</file>